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82965-6093-4B9B-AC73-72692BE9A52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277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BED08-8F03-4239-A224-3099EB23BF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116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B2C1A-6505-4D97-ADA4-B8506602333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187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2B4D4-E1D6-4663-9602-EB7588796F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82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228CF-CDEB-43EE-ADF1-69CBDCB966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562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B20E9-A9FB-424E-92F4-BFB8BF1C34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944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DF02A-69D3-4136-8D72-B461FBC7D3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283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594CF-985C-48C1-825B-B38EAA5B258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078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0B58C-01E1-42DC-8A7B-B77E3EA1A13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037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81418-809C-4D23-A18D-0D8FE61AF5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168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AF542-4DF2-4A04-8769-9514785FB82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175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3EE06C-8F42-474B-AA7B-DF71E9BEF87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8.gif"/><Relationship Id="rId2" Type="http://schemas.openxmlformats.org/officeDocument/2006/relationships/hyperlink" Target="http://www.3lian.com/gif/DetailView.htm?Detail=sucai/img1/420/gif016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3lian.com/gif/DetailView.htm?Detail=sucai2/img2/don/76.gif" TargetMode="External"/><Relationship Id="rId5" Type="http://schemas.openxmlformats.org/officeDocument/2006/relationships/image" Target="../media/image7.gif"/><Relationship Id="rId4" Type="http://schemas.openxmlformats.org/officeDocument/2006/relationships/hyperlink" Target="http://www.3lian.com/gif/DetailView.htm?Detail=sucai/img1/593/28.gif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7.gif"/><Relationship Id="rId2" Type="http://schemas.openxmlformats.org/officeDocument/2006/relationships/hyperlink" Target="http://www.3lian.com/gif/DetailView.htm?Detail=sucai2/img2/don/9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3lian.com/gif/DetailView.htm?Detail=sucai/img1/593/28.gif" TargetMode="External"/><Relationship Id="rId5" Type="http://schemas.openxmlformats.org/officeDocument/2006/relationships/image" Target="../media/image10.gif"/><Relationship Id="rId4" Type="http://schemas.openxmlformats.org/officeDocument/2006/relationships/hyperlink" Target="http://www.3lian.com/gif/DetailView.htm?Detail=sucai/img1/416/12rabbit012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914400" y="1219200"/>
            <a:ext cx="74168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0000CC"/>
                </a:solidFill>
              </a:rPr>
              <a:t>Unit 9 </a:t>
            </a:r>
            <a:br>
              <a:rPr lang="en-US" altLang="zh-CN" sz="4400" b="1">
                <a:solidFill>
                  <a:srgbClr val="0000CC"/>
                </a:solidFill>
              </a:rPr>
            </a:br>
            <a:r>
              <a:rPr lang="en-US" altLang="zh-CN" sz="4400" b="1">
                <a:solidFill>
                  <a:srgbClr val="0000CC"/>
                </a:solidFill>
              </a:rPr>
              <a:t>Can you come to </a:t>
            </a:r>
            <a:br>
              <a:rPr lang="en-US" altLang="zh-CN" sz="4400" b="1">
                <a:solidFill>
                  <a:srgbClr val="0000CC"/>
                </a:solidFill>
              </a:rPr>
            </a:br>
            <a:r>
              <a:rPr lang="en-US" altLang="zh-CN" sz="4400" b="1">
                <a:solidFill>
                  <a:srgbClr val="0000CC"/>
                </a:solidFill>
              </a:rPr>
              <a:t>my party?</a:t>
            </a:r>
          </a:p>
        </p:txBody>
      </p:sp>
      <p:sp>
        <p:nvSpPr>
          <p:cNvPr id="71683" name="WordArt 6"/>
          <p:cNvSpPr>
            <a:spLocks noChangeArrowheads="1" noChangeShapeType="1" noTextEdit="1"/>
          </p:cNvSpPr>
          <p:nvPr/>
        </p:nvSpPr>
        <p:spPr bwMode="auto">
          <a:xfrm>
            <a:off x="2209800" y="4191000"/>
            <a:ext cx="4968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1a-2d</a:t>
            </a:r>
            <a:endParaRPr lang="zh-CN" altLang="en-US" sz="40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ava a piano lesso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819150"/>
            <a:ext cx="508793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1981200" y="5589588"/>
            <a:ext cx="5567363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I have a piano lesson.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882775" y="5589588"/>
            <a:ext cx="5087938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I’m going to the movies.</a:t>
            </a:r>
            <a:r>
              <a:rPr lang="en-US" altLang="zh-CN"/>
              <a:t> </a:t>
            </a:r>
          </a:p>
        </p:txBody>
      </p:sp>
      <p:pic>
        <p:nvPicPr>
          <p:cNvPr id="81923" name="Picture 3" descr="20087211549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728663"/>
            <a:ext cx="6348413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444500" y="728663"/>
            <a:ext cx="8447088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buFont typeface="Arial" charset="0"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Why can’t he come to the party?</a:t>
            </a:r>
            <a:endParaRPr lang="en-US" altLang="zh-CN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82947" name="Picture 3" descr="2008727103431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7"/>
          <a:stretch>
            <a:fillRect/>
          </a:stretch>
        </p:blipFill>
        <p:spPr bwMode="auto">
          <a:xfrm>
            <a:off x="1981200" y="1538288"/>
            <a:ext cx="4895850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500188" y="5589588"/>
            <a:ext cx="59515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He has to play football.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医护人员-人物,抗击非典的医护人员,医护人员面试,北京医护人员招聘,医护人员比例-人物,医护人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449388"/>
            <a:ext cx="3937000" cy="404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1595438" y="5680075"/>
            <a:ext cx="61071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She has to visit her grandpa.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39750" y="639763"/>
            <a:ext cx="8447088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Why can’t she come to the party?</a:t>
            </a:r>
            <a:endParaRPr lang="en-US" altLang="zh-CN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500188" y="5680075"/>
            <a:ext cx="6048375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They are going to a concert.</a:t>
            </a:r>
            <a:r>
              <a:rPr lang="en-US" altLang="zh-CN"/>
              <a:t> </a:t>
            </a:r>
          </a:p>
        </p:txBody>
      </p:sp>
      <p:pic>
        <p:nvPicPr>
          <p:cNvPr id="84995" name="Picture 3" descr="萨克斯 音乐会 表演 节目广告-广告,韩国综艺节目情书,春节联欢晚会节目单,2008春晚节目,08年春晚节目单-广告,节目广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1449388"/>
            <a:ext cx="415448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539750" y="639763"/>
            <a:ext cx="8447088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altLang="zh-CN" sz="3600" b="1">
                <a:solidFill>
                  <a:srgbClr val="0000CC"/>
                </a:solidFill>
              </a:rPr>
              <a:t>Why can’t they come to the party?</a:t>
            </a:r>
            <a:endParaRPr lang="en-US" altLang="zh-CN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0010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Language Goals: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latin typeface="Times New Roman" pitchFamily="18" charset="0"/>
              </a:rPr>
              <a:t>        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Make invitations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              Decline invitations    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                   accept invitations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                      Talk about obligations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4000" b="1">
                <a:latin typeface="Times New Roman" pitchFamily="18" charset="0"/>
              </a:rPr>
              <a:t>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A-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942138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838200" y="609600"/>
            <a:ext cx="6843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1a. Match the words with the pictures.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117600" y="1809750"/>
            <a:ext cx="7294563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marL="444500" indent="-4445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036638" indent="-4445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630363" indent="-4445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2222500" indent="-4445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814638" indent="-4445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3271838" indent="-4445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729038" indent="-4445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4186238" indent="-4445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643438" indent="-4445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45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1. Paper for an exam   _______           </a:t>
            </a:r>
          </a:p>
          <a:p>
            <a:pPr>
              <a:lnSpc>
                <a:spcPct val="145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2. help my parents  _______</a:t>
            </a:r>
          </a:p>
          <a:p>
            <a:pPr>
              <a:lnSpc>
                <a:spcPct val="145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3. go to the doctor  ______  </a:t>
            </a:r>
          </a:p>
          <a:p>
            <a:pPr>
              <a:lnSpc>
                <a:spcPct val="145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4. meet my friend      _______</a:t>
            </a:r>
          </a:p>
          <a:p>
            <a:pPr>
              <a:lnSpc>
                <a:spcPct val="145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5. have the flu   _______</a:t>
            </a:r>
            <a:endParaRPr lang="en-US" altLang="zh-CN" sz="3600">
              <a:latin typeface="Times New Roman" pitchFamily="18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92275" y="639763"/>
            <a:ext cx="53752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4100" b="1">
                <a:solidFill>
                  <a:schemeClr val="accent2"/>
                </a:solidFill>
              </a:rPr>
              <a:t>Check the answers!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5791200" y="4419600"/>
            <a:ext cx="574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4724400" y="5257800"/>
            <a:ext cx="671513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562600" y="3657600"/>
            <a:ext cx="4794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5638800" y="2743200"/>
            <a:ext cx="4794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6172200" y="1905000"/>
            <a:ext cx="671513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utoUpdateAnimBg="0"/>
      <p:bldP spid="88069" grpId="0" autoUpdateAnimBg="0"/>
      <p:bldP spid="88070" grpId="0" autoUpdateAnimBg="0"/>
      <p:bldP spid="88071" grpId="0" autoUpdateAnimBg="0"/>
      <p:bldP spid="880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altLang="zh-CN" sz="3100" b="1">
                <a:solidFill>
                  <a:schemeClr val="accent2"/>
                </a:solidFill>
                <a:latin typeface="Times New Roman" pitchFamily="18" charset="0"/>
              </a:rPr>
              <a:t>1b Listen and write the names (Tim, Kay, Anna </a:t>
            </a:r>
          </a:p>
          <a:p>
            <a:pPr>
              <a:buFont typeface="Arial" charset="0"/>
              <a:buNone/>
            </a:pPr>
            <a:r>
              <a:rPr lang="en-US" altLang="zh-CN" sz="3100" b="1">
                <a:solidFill>
                  <a:schemeClr val="accent2"/>
                </a:solidFill>
                <a:latin typeface="Times New Roman" pitchFamily="18" charset="0"/>
              </a:rPr>
              <a:t>     and Wilson) next to the correct students in </a:t>
            </a:r>
          </a:p>
          <a:p>
            <a:pPr>
              <a:buFont typeface="Arial" charset="0"/>
              <a:buNone/>
            </a:pPr>
            <a:r>
              <a:rPr lang="en-US" altLang="zh-CN" sz="3100" b="1">
                <a:solidFill>
                  <a:schemeClr val="accent2"/>
                </a:solidFill>
                <a:latin typeface="Times New Roman" pitchFamily="18" charset="0"/>
              </a:rPr>
              <a:t>     the picture.</a:t>
            </a:r>
          </a:p>
        </p:txBody>
      </p:sp>
      <p:pic>
        <p:nvPicPr>
          <p:cNvPr id="89091" name="Picture 3" descr="A-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4582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447800" y="3276600"/>
            <a:ext cx="1055688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Tim 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685800" y="4648200"/>
            <a:ext cx="1343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Anna</a:t>
            </a:r>
            <a:r>
              <a:rPr lang="en-US" altLang="zh-CN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609600" y="5943600"/>
            <a:ext cx="1150938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Kay</a:t>
            </a:r>
            <a:r>
              <a:rPr lang="en-US" altLang="zh-CN"/>
              <a:t> </a:t>
            </a:r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6705600" y="5943600"/>
            <a:ext cx="1728788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Wilson</a:t>
            </a:r>
            <a:r>
              <a:rPr lang="en-US" altLang="zh-CN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utoUpdateAnimBg="0"/>
      <p:bldP spid="89094" grpId="0" autoUpdateAnimBg="0"/>
      <p:bldP spid="89095" grpId="0" autoUpdateAnimBg="0"/>
      <p:bldP spid="8909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AutoShape 2"/>
          <p:cNvSpPr>
            <a:spLocks noChangeArrowheads="1"/>
          </p:cNvSpPr>
          <p:nvPr/>
        </p:nvSpPr>
        <p:spPr bwMode="auto">
          <a:xfrm>
            <a:off x="228600" y="1676400"/>
            <a:ext cx="8534400" cy="4592638"/>
          </a:xfrm>
          <a:prstGeom prst="verticalScroll">
            <a:avLst>
              <a:gd name="adj" fmla="val 625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CCECFF"/>
                    </a:gs>
                    <a:gs pos="50000">
                      <a:schemeClr val="bg1"/>
                    </a:gs>
                    <a:gs pos="100000">
                      <a:srgbClr val="CCEC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CC6600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lnSpc>
                <a:spcPct val="150000"/>
              </a:lnSpc>
              <a:buFont typeface="Arial" charset="0"/>
              <a:buNone/>
            </a:pPr>
            <a:endParaRPr lang="zh-CN" altLang="zh-CN" sz="2400" b="1">
              <a:solidFill>
                <a:srgbClr val="800000"/>
              </a:solidFill>
              <a:ea typeface="楷体_GB2312" pitchFamily="49" charset="-122"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609600" y="533400"/>
            <a:ext cx="4606925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4100" b="1">
                <a:solidFill>
                  <a:schemeClr val="accent2"/>
                </a:solidFill>
                <a:latin typeface="Times New Roman" pitchFamily="18" charset="0"/>
              </a:rPr>
              <a:t>1c. Group work</a:t>
            </a: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889000" y="1905000"/>
            <a:ext cx="8255000" cy="377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A: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Can you come to my party</a:t>
            </a:r>
            <a:r>
              <a:rPr lang="en-US" altLang="zh-CN" sz="3600" b="1">
                <a:latin typeface="Times New Roman" pitchFamily="18" charset="0"/>
              </a:rPr>
              <a:t> on  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     Saturday afternoon?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B: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Sure, I’d love to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C: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Sorry, I can’t. I have to</a:t>
            </a:r>
            <a:r>
              <a:rPr lang="en-US" altLang="zh-CN" sz="3600" b="1">
                <a:latin typeface="Times New Roman" pitchFamily="18" charset="0"/>
              </a:rPr>
              <a:t> prepare 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     for an exam.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D: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I’m sorry, too. I must</a:t>
            </a:r>
            <a:r>
              <a:rPr lang="en-US" altLang="zh-CN" sz="3600" b="1">
                <a:latin typeface="Times New Roman" pitchFamily="18" charset="0"/>
              </a:rPr>
              <a:t> go to the        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     doctor.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游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63"/>
          <a:stretch>
            <a:fillRect/>
          </a:stretch>
        </p:blipFill>
        <p:spPr bwMode="auto">
          <a:xfrm>
            <a:off x="444500" y="909638"/>
            <a:ext cx="3627438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3" descr="owen12">
            <a:hlinkClick r:id="" action="ppaction://noaction">
              <a:snd r:embed="rId3" name="arrow.wav"/>
            </a:hlinkClick>
            <a:hlinkHover r:id="" action="ppaction://noaction">
              <a:snd r:embed="rId4" name="chimes.wav"/>
            </a:hlinkHover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3676650"/>
            <a:ext cx="3551238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4092575" y="1449388"/>
            <a:ext cx="4570413" cy="171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A: Can you swim?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100" b="1">
                <a:latin typeface="Times New Roman" pitchFamily="18" charset="0"/>
              </a:rPr>
              <a:t>: Yes, I can. /No, I can’t. 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092575" y="4330700"/>
            <a:ext cx="4703763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A: Can you play football?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100" b="1">
                <a:latin typeface="Times New Roman" pitchFamily="18" charset="0"/>
              </a:rPr>
              <a:t>: Yes, I can. /No, I can’t.</a:t>
            </a:r>
            <a:r>
              <a:rPr lang="en-US" altLang="zh-CN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autoUpdateAnimBg="0"/>
      <p:bldP spid="7270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549275"/>
            <a:ext cx="6924675" cy="995363"/>
          </a:xfrm>
          <a:noFill/>
          <a:ln/>
        </p:spPr>
        <p:txBody>
          <a:bodyPr/>
          <a:lstStyle/>
          <a:p>
            <a:r>
              <a:rPr lang="en-US" altLang="zh-CN" b="1">
                <a:latin typeface="Times New Roman" pitchFamily="18" charset="0"/>
              </a:rPr>
              <a:t>How to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accept</a:t>
            </a:r>
            <a:r>
              <a:rPr lang="en-US" altLang="zh-CN" b="1">
                <a:latin typeface="Times New Roman" pitchFamily="18" charset="0"/>
              </a:rPr>
              <a:t> an invitation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1889125"/>
            <a:ext cx="6419850" cy="3484563"/>
          </a:xfrm>
          <a:noFill/>
          <a:ln/>
        </p:spPr>
        <p:txBody>
          <a:bodyPr/>
          <a:lstStyle/>
          <a:p>
            <a:r>
              <a:rPr lang="en-US" altLang="zh-CN" sz="3600" b="1">
                <a:latin typeface="Times New Roman" pitchFamily="18" charset="0"/>
              </a:rPr>
              <a:t>Yes, I’d love/like to.</a:t>
            </a:r>
          </a:p>
          <a:p>
            <a:r>
              <a:rPr lang="en-US" altLang="zh-CN" sz="3600" b="1">
                <a:latin typeface="Times New Roman" pitchFamily="18" charset="0"/>
              </a:rPr>
              <a:t>Certainly, I’d love/like to.</a:t>
            </a:r>
          </a:p>
          <a:p>
            <a:r>
              <a:rPr lang="en-US" altLang="zh-CN" sz="3600" b="1">
                <a:latin typeface="Times New Roman" pitchFamily="18" charset="0"/>
              </a:rPr>
              <a:t>Sure, I’d love/like to.</a:t>
            </a:r>
          </a:p>
          <a:p>
            <a:r>
              <a:rPr lang="en-US" altLang="zh-CN" sz="3600" b="1">
                <a:latin typeface="Times New Roman" pitchFamily="18" charset="0"/>
              </a:rPr>
              <a:t>Thanks for your invitation.</a:t>
            </a:r>
          </a:p>
          <a:p>
            <a:r>
              <a:rPr lang="en-US" altLang="zh-CN" sz="3600" b="1">
                <a:latin typeface="Times New Roman" pitchFamily="18" charset="0"/>
              </a:rPr>
              <a:t>Thanks for asking me.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13" y="458788"/>
            <a:ext cx="7067550" cy="958850"/>
          </a:xfrm>
          <a:noFill/>
          <a:ln/>
        </p:spPr>
        <p:txBody>
          <a:bodyPr/>
          <a:lstStyle/>
          <a:p>
            <a:r>
              <a:rPr lang="en-US" altLang="zh-CN" sz="5400" b="1">
                <a:latin typeface="Times New Roman" pitchFamily="18" charset="0"/>
              </a:rPr>
              <a:t>How to </a:t>
            </a:r>
            <a:r>
              <a:rPr lang="en-US" altLang="zh-CN" sz="5400" b="1">
                <a:solidFill>
                  <a:srgbClr val="FF0000"/>
                </a:solidFill>
                <a:latin typeface="Times New Roman" pitchFamily="18" charset="0"/>
              </a:rPr>
              <a:t>decline</a:t>
            </a:r>
            <a:r>
              <a:rPr lang="en-US" altLang="zh-CN" sz="5400" b="1">
                <a:latin typeface="Times New Roman" pitchFamily="18" charset="0"/>
              </a:rPr>
              <a:t> an invitation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1674813"/>
            <a:ext cx="7651750" cy="4364037"/>
          </a:xfrm>
          <a:noFill/>
          <a:ln/>
        </p:spPr>
        <p:txBody>
          <a:bodyPr/>
          <a:lstStyle/>
          <a:p>
            <a:r>
              <a:rPr lang="en-US" altLang="zh-CN" sz="4400" b="1">
                <a:latin typeface="Times New Roman" pitchFamily="18" charset="0"/>
              </a:rPr>
              <a:t>I’m sorry, I can’t. I have to…</a:t>
            </a:r>
          </a:p>
          <a:p>
            <a:r>
              <a:rPr lang="en-US" altLang="zh-CN" sz="4400" b="1">
                <a:latin typeface="Times New Roman" pitchFamily="18" charset="0"/>
              </a:rPr>
              <a:t>I’d love to, but I have to…</a:t>
            </a:r>
          </a:p>
          <a:p>
            <a:r>
              <a:rPr lang="en-US" altLang="zh-CN" sz="4400" b="1">
                <a:latin typeface="Times New Roman" pitchFamily="18" charset="0"/>
              </a:rPr>
              <a:t>Sorry, I can’t. I’m 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going to the movies.</a:t>
            </a:r>
          </a:p>
          <a:p>
            <a:r>
              <a:rPr lang="en-US" altLang="zh-CN" sz="4400" b="1">
                <a:latin typeface="Times New Roman" pitchFamily="18" charset="0"/>
              </a:rPr>
              <a:t>Thanks for your invitation.</a:t>
            </a:r>
          </a:p>
          <a:p>
            <a:r>
              <a:rPr lang="en-US" altLang="zh-CN" sz="4400" b="1">
                <a:latin typeface="Times New Roman" pitchFamily="18" charset="0"/>
              </a:rPr>
              <a:t>Thank you for asking me.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7773988" cy="900113"/>
          </a:xfrm>
          <a:noFill/>
          <a:ln/>
        </p:spPr>
        <p:txBody>
          <a:bodyPr wrap="none"/>
          <a:lstStyle/>
          <a:p>
            <a:r>
              <a:rPr lang="en-US" altLang="zh-CN" sz="4300" b="1">
                <a:solidFill>
                  <a:schemeClr val="accent2"/>
                </a:solidFill>
                <a:latin typeface="Times New Roman" pitchFamily="18" charset="0"/>
              </a:rPr>
              <a:t>2a. Listen and circle can or can’t.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268413"/>
            <a:ext cx="8447088" cy="4860925"/>
          </a:xfrm>
          <a:noFill/>
          <a:ln/>
        </p:spPr>
        <p:txBody>
          <a:bodyPr wrap="none"/>
          <a:lstStyle/>
          <a:p>
            <a:pPr>
              <a:lnSpc>
                <a:spcPct val="14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1. Jeff </a:t>
            </a:r>
            <a:r>
              <a:rPr lang="en-US" altLang="zh-CN" sz="3600" b="1" u="sng">
                <a:latin typeface="Times New Roman" pitchFamily="18" charset="0"/>
              </a:rPr>
              <a:t>can/ can’t</a:t>
            </a:r>
            <a:r>
              <a:rPr lang="en-US" altLang="zh-CN" sz="3600" b="1">
                <a:latin typeface="Times New Roman" pitchFamily="18" charset="0"/>
              </a:rPr>
              <a:t> go to the party.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2. Mary </a:t>
            </a:r>
            <a:r>
              <a:rPr lang="en-US" altLang="zh-CN" sz="3600" b="1" u="sng">
                <a:latin typeface="Times New Roman" pitchFamily="18" charset="0"/>
              </a:rPr>
              <a:t>can/ can’t</a:t>
            </a:r>
            <a:r>
              <a:rPr lang="en-US" altLang="zh-CN" sz="3600" b="1">
                <a:latin typeface="Times New Roman" pitchFamily="18" charset="0"/>
              </a:rPr>
              <a:t> go to the party.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3. May </a:t>
            </a:r>
            <a:r>
              <a:rPr lang="en-US" altLang="zh-CN" sz="3600" b="1" u="sng">
                <a:latin typeface="Times New Roman" pitchFamily="18" charset="0"/>
              </a:rPr>
              <a:t>can/ can’t</a:t>
            </a:r>
            <a:r>
              <a:rPr lang="en-US" altLang="zh-CN" sz="3600" b="1">
                <a:latin typeface="Times New Roman" pitchFamily="18" charset="0"/>
              </a:rPr>
              <a:t> go to the party.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4. Mei Ling </a:t>
            </a:r>
            <a:r>
              <a:rPr lang="en-US" altLang="zh-CN" sz="3600" b="1" u="sng">
                <a:latin typeface="Times New Roman" pitchFamily="18" charset="0"/>
              </a:rPr>
              <a:t>can/ can’t</a:t>
            </a:r>
            <a:r>
              <a:rPr lang="en-US" altLang="zh-CN" sz="3600" b="1">
                <a:latin typeface="Times New Roman" pitchFamily="18" charset="0"/>
              </a:rPr>
              <a:t> go to the party.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5. Paul </a:t>
            </a:r>
            <a:r>
              <a:rPr lang="en-US" altLang="zh-CN" sz="3600" b="1" u="sng">
                <a:latin typeface="Times New Roman" pitchFamily="18" charset="0"/>
              </a:rPr>
              <a:t>can/ can’t</a:t>
            </a:r>
            <a:r>
              <a:rPr lang="en-US" altLang="zh-CN" sz="3600" b="1">
                <a:latin typeface="Times New Roman" pitchFamily="18" charset="0"/>
              </a:rPr>
              <a:t> go to the party.</a:t>
            </a:r>
          </a:p>
        </p:txBody>
      </p:sp>
      <p:sp>
        <p:nvSpPr>
          <p:cNvPr id="93188" name="Oval 4"/>
          <p:cNvSpPr>
            <a:spLocks noChangeArrowheads="1"/>
          </p:cNvSpPr>
          <p:nvPr/>
        </p:nvSpPr>
        <p:spPr bwMode="auto">
          <a:xfrm>
            <a:off x="2749550" y="1449388"/>
            <a:ext cx="1246188" cy="63023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89" name="Oval 5"/>
          <p:cNvSpPr>
            <a:spLocks noChangeArrowheads="1"/>
          </p:cNvSpPr>
          <p:nvPr/>
        </p:nvSpPr>
        <p:spPr bwMode="auto">
          <a:xfrm>
            <a:off x="2819400" y="3124200"/>
            <a:ext cx="1247775" cy="68421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90" name="Oval 6"/>
          <p:cNvSpPr>
            <a:spLocks noChangeArrowheads="1"/>
          </p:cNvSpPr>
          <p:nvPr/>
        </p:nvSpPr>
        <p:spPr bwMode="auto">
          <a:xfrm>
            <a:off x="3611563" y="4060825"/>
            <a:ext cx="1223962" cy="59213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91" name="Oval 7"/>
          <p:cNvSpPr>
            <a:spLocks noChangeArrowheads="1"/>
          </p:cNvSpPr>
          <p:nvPr/>
        </p:nvSpPr>
        <p:spPr bwMode="auto">
          <a:xfrm>
            <a:off x="2057400" y="2362200"/>
            <a:ext cx="958850" cy="5937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905000" y="4876800"/>
            <a:ext cx="863600" cy="6667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94" name="Oval 10"/>
          <p:cNvSpPr>
            <a:spLocks noChangeArrowheads="1"/>
          </p:cNvSpPr>
          <p:nvPr/>
        </p:nvSpPr>
        <p:spPr bwMode="auto">
          <a:xfrm>
            <a:off x="3657600" y="533400"/>
            <a:ext cx="1246188" cy="63023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 animBg="1"/>
      <p:bldP spid="93190" grpId="0" animBg="1"/>
      <p:bldP spid="93191" grpId="0" animBg="1"/>
      <p:bldP spid="9319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70900" cy="1143000"/>
          </a:xfrm>
          <a:noFill/>
          <a:ln/>
        </p:spPr>
        <p:txBody>
          <a:bodyPr/>
          <a:lstStyle/>
          <a:p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2b. Listen again. Who can’t go to the party?   </a:t>
            </a:r>
            <a:b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     Why ?  Complete the chart.</a:t>
            </a:r>
          </a:p>
        </p:txBody>
      </p:sp>
      <p:pic>
        <p:nvPicPr>
          <p:cNvPr id="94211" name="Picture 3" descr="section A 2b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3517900"/>
            <a:ext cx="12065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5" descr="A-2a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89560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6" descr="A-2a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30480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5" name="Picture 7" descr="A-2a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2895600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6" name="Picture 8" descr="A-2a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38600"/>
            <a:ext cx="2743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Group 2"/>
          <p:cNvGraphicFramePr>
            <a:graphicFrameLocks noGrp="1"/>
          </p:cNvGraphicFramePr>
          <p:nvPr/>
        </p:nvGraphicFramePr>
        <p:xfrm>
          <a:off x="457200" y="1143000"/>
          <a:ext cx="7391400" cy="4257675"/>
        </p:xfrm>
        <a:graphic>
          <a:graphicData uri="http://schemas.openxmlformats.org/drawingml/2006/table">
            <a:tbl>
              <a:tblPr/>
              <a:tblGrid>
                <a:gridCol w="2133600"/>
                <a:gridCol w="5257800"/>
              </a:tblGrid>
              <a:tr h="642938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names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reasons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13509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12858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1143000" y="2286000"/>
            <a:ext cx="83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Jeff</a:t>
            </a:r>
          </a:p>
        </p:txBody>
      </p:sp>
      <p:sp>
        <p:nvSpPr>
          <p:cNvPr id="95260" name="Text Box 28"/>
          <p:cNvSpPr txBox="1">
            <a:spLocks noChangeArrowheads="1"/>
          </p:cNvSpPr>
          <p:nvPr/>
        </p:nvSpPr>
        <p:spPr bwMode="auto">
          <a:xfrm>
            <a:off x="2743200" y="1981200"/>
            <a:ext cx="4843463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Jeff might have to meet his</a:t>
            </a:r>
          </a:p>
          <a:p>
            <a:pPr algn="l"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friend on Saturday.</a:t>
            </a:r>
          </a:p>
        </p:txBody>
      </p:sp>
      <p:sp>
        <p:nvSpPr>
          <p:cNvPr id="95261" name="Rectangle 29"/>
          <p:cNvSpPr>
            <a:spLocks noChangeArrowheads="1"/>
          </p:cNvSpPr>
          <p:nvPr/>
        </p:nvSpPr>
        <p:spPr bwMode="auto">
          <a:xfrm>
            <a:off x="1143000" y="3352800"/>
            <a:ext cx="974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May</a:t>
            </a:r>
          </a:p>
        </p:txBody>
      </p:sp>
      <p:sp>
        <p:nvSpPr>
          <p:cNvPr id="95262" name="Rectangle 30"/>
          <p:cNvSpPr>
            <a:spLocks noChangeArrowheads="1"/>
          </p:cNvSpPr>
          <p:nvPr/>
        </p:nvSpPr>
        <p:spPr bwMode="auto">
          <a:xfrm>
            <a:off x="2819400" y="3352800"/>
            <a:ext cx="2982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May has the flu.</a:t>
            </a:r>
          </a:p>
        </p:txBody>
      </p:sp>
      <p:sp>
        <p:nvSpPr>
          <p:cNvPr id="95263" name="Rectangle 31"/>
          <p:cNvSpPr>
            <a:spLocks noChangeArrowheads="1"/>
          </p:cNvSpPr>
          <p:nvPr/>
        </p:nvSpPr>
        <p:spPr bwMode="auto">
          <a:xfrm>
            <a:off x="3276600" y="4459288"/>
            <a:ext cx="393382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500" b="1">
                <a:solidFill>
                  <a:srgbClr val="FF0000"/>
                </a:solidFill>
                <a:latin typeface="Times New Roman" pitchFamily="18" charset="0"/>
              </a:rPr>
              <a:t>Mei Ling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has the flu.</a:t>
            </a:r>
          </a:p>
        </p:txBody>
      </p:sp>
      <p:sp>
        <p:nvSpPr>
          <p:cNvPr id="95264" name="Text Box 32"/>
          <p:cNvSpPr txBox="1">
            <a:spLocks noChangeArrowheads="1"/>
          </p:cNvSpPr>
          <p:nvPr/>
        </p:nvSpPr>
        <p:spPr bwMode="auto">
          <a:xfrm>
            <a:off x="609600" y="4267200"/>
            <a:ext cx="1925638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500" b="1">
                <a:solidFill>
                  <a:srgbClr val="FF0000"/>
                </a:solidFill>
                <a:latin typeface="Times New Roman" pitchFamily="18" charset="0"/>
              </a:rPr>
              <a:t>Mei 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5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59" grpId="0" autoUpdateAnimBg="0"/>
      <p:bldP spid="95260" grpId="0" autoUpdateAnimBg="0"/>
      <p:bldP spid="95261" grpId="0" autoUpdateAnimBg="0"/>
      <p:bldP spid="95262" grpId="0" autoUpdateAnimBg="0"/>
      <p:bldP spid="95263" grpId="0" autoUpdateAnimBg="0"/>
      <p:bldP spid="9526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539750" y="639763"/>
            <a:ext cx="4035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0000CC"/>
                </a:solidFill>
              </a:rPr>
              <a:t>Tape script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534400" cy="4141788"/>
          </a:xfrm>
          <a:noFill/>
          <a:ln/>
        </p:spPr>
        <p:txBody>
          <a:bodyPr wrap="none"/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 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Conversation 1</a:t>
            </a: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Anna:</a:t>
            </a:r>
            <a:r>
              <a:rPr lang="en-US" altLang="zh-CN" b="1">
                <a:latin typeface="Times New Roman" pitchFamily="18" charset="0"/>
              </a:rPr>
              <a:t> Hi, Jeff!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Can you come to</a:t>
            </a:r>
            <a:r>
              <a:rPr lang="en-US" altLang="zh-CN" b="1">
                <a:latin typeface="Times New Roman" pitchFamily="18" charset="0"/>
              </a:rPr>
              <a:t> my  party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          on Saturday?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  Jeff:</a:t>
            </a:r>
            <a:r>
              <a:rPr lang="en-US" altLang="zh-CN" b="1">
                <a:latin typeface="Times New Roman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I’m sorry</a:t>
            </a:r>
            <a:r>
              <a:rPr lang="en-US" altLang="zh-CN" b="1">
                <a:latin typeface="Times New Roman" pitchFamily="18" charset="0"/>
              </a:rPr>
              <a:t>, I’m not free.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 might have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            to</a:t>
            </a:r>
            <a:r>
              <a:rPr lang="en-US" altLang="zh-CN" b="1">
                <a:latin typeface="Times New Roman" pitchFamily="18" charset="0"/>
              </a:rPr>
              <a:t> meet my friend on Saturday.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"/>
            <a:ext cx="8153400" cy="4132263"/>
          </a:xfrm>
          <a:noFill/>
          <a:ln/>
        </p:spPr>
        <p:txBody>
          <a:bodyPr/>
          <a:lstStyle/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Conversation</a:t>
            </a: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2 </a:t>
            </a:r>
          </a:p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latin typeface="Times New Roman" pitchFamily="18" charset="0"/>
              </a:rPr>
              <a:t>  </a:t>
            </a: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Anna:</a:t>
            </a:r>
            <a:r>
              <a:rPr lang="en-US" altLang="zh-CN" b="1">
                <a:latin typeface="Times New Roman" pitchFamily="18" charset="0"/>
              </a:rPr>
              <a:t> Hello, Mary!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Can you come </a:t>
            </a:r>
          </a:p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              to</a:t>
            </a:r>
            <a:r>
              <a:rPr lang="en-US" altLang="zh-CN" b="1">
                <a:latin typeface="Times New Roman" pitchFamily="18" charset="0"/>
              </a:rPr>
              <a:t> my party on Saturday?</a:t>
            </a:r>
          </a:p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latin typeface="Times New Roman" pitchFamily="18" charset="0"/>
              </a:rPr>
              <a:t>  </a:t>
            </a:r>
            <a:r>
              <a:rPr lang="en-US" altLang="zh-CN" b="1">
                <a:solidFill>
                  <a:srgbClr val="FF33CC"/>
                </a:solidFill>
                <a:latin typeface="Times New Roman" pitchFamily="18" charset="0"/>
              </a:rPr>
              <a:t>Mary:</a:t>
            </a:r>
            <a:r>
              <a:rPr lang="en-US" altLang="zh-CN" b="1">
                <a:latin typeface="Times New Roman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I’d love to</a:t>
            </a:r>
            <a:r>
              <a:rPr lang="en-US" altLang="zh-CN" b="1">
                <a:latin typeface="Times New Roman" pitchFamily="18" charset="0"/>
              </a:rPr>
              <a:t>. Do I need to bring   </a:t>
            </a:r>
          </a:p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latin typeface="Times New Roman" pitchFamily="18" charset="0"/>
              </a:rPr>
              <a:t>              anything?</a:t>
            </a:r>
          </a:p>
          <a:p>
            <a:pPr marL="361950" indent="-361950" defTabSz="685800">
              <a:lnSpc>
                <a:spcPct val="135000"/>
              </a:lnSpc>
              <a:buFontTx/>
              <a:buNone/>
              <a:tabLst>
                <a:tab pos="3403600" algn="l"/>
              </a:tabLst>
            </a:pP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   Anna: </a:t>
            </a:r>
            <a:r>
              <a:rPr lang="en-US" altLang="zh-CN" b="1">
                <a:latin typeface="Times New Roman" pitchFamily="18" charset="0"/>
              </a:rPr>
              <a:t>No, I’ll buy all the food and drinks.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533400" y="762000"/>
            <a:ext cx="7967663" cy="374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Conversation</a:t>
            </a:r>
            <a:r>
              <a:rPr lang="en-US" altLang="zh-CN" sz="3200" b="1">
                <a:solidFill>
                  <a:srgbClr val="FF6600"/>
                </a:solidFill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3</a:t>
            </a:r>
            <a:r>
              <a:rPr lang="en-US" altLang="zh-CN" sz="3200" b="1">
                <a:solidFill>
                  <a:srgbClr val="FF6600"/>
                </a:solidFill>
                <a:latin typeface="Times New Roman" pitchFamily="18" charset="0"/>
              </a:rPr>
              <a:t>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9933FF"/>
                </a:solidFill>
                <a:latin typeface="Times New Roman" pitchFamily="18" charset="0"/>
              </a:rPr>
              <a:t>Anna:</a:t>
            </a:r>
            <a:r>
              <a:rPr lang="en-US" altLang="zh-CN" sz="3200" b="1">
                <a:latin typeface="Times New Roman" pitchFamily="18" charset="0"/>
              </a:rPr>
              <a:t> May, can you come to my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        party tomorrow?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FF33CC"/>
                </a:solidFill>
                <a:latin typeface="Times New Roman" pitchFamily="18" charset="0"/>
              </a:rPr>
              <a:t>  May:</a:t>
            </a:r>
            <a:r>
              <a:rPr lang="en-US" altLang="zh-CN" sz="3200" b="1">
                <a:latin typeface="Times New Roman" pitchFamily="18" charset="0"/>
              </a:rPr>
              <a:t> I’m afraid not. I have the flu.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9933FF"/>
                </a:solidFill>
                <a:latin typeface="Times New Roman" pitchFamily="18" charset="0"/>
              </a:rPr>
              <a:t>  Anna: </a:t>
            </a:r>
            <a:r>
              <a:rPr lang="en-US" altLang="zh-CN" sz="3200" b="1">
                <a:latin typeface="Times New Roman" pitchFamily="18" charset="0"/>
              </a:rPr>
              <a:t>Oh, that’s so bad. Well, drink lots of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        hot water and get lots of sleep.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altLang="zh-CN" sz="320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159750" cy="5105400"/>
          </a:xfrm>
          <a:noFill/>
          <a:ln/>
        </p:spPr>
        <p:txBody>
          <a:bodyPr wrap="none"/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Conversation 4</a:t>
            </a: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Anna:</a:t>
            </a:r>
            <a:r>
              <a:rPr lang="en-US" altLang="zh-CN" b="1">
                <a:latin typeface="Times New Roman" pitchFamily="18" charset="0"/>
              </a:rPr>
              <a:t> Mei Ling, can you come to my  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           party on Saturday?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3366FF"/>
                </a:solidFill>
                <a:latin typeface="Times New Roman" pitchFamily="18" charset="0"/>
              </a:rPr>
              <a:t>   Mei Ling:</a:t>
            </a:r>
            <a:r>
              <a:rPr lang="en-US" altLang="zh-CN" b="1">
                <a:latin typeface="Times New Roman" pitchFamily="18" charset="0"/>
              </a:rPr>
              <a:t> Sorry, but I’m not available. I must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                study for a math test.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      Anna: </a:t>
            </a:r>
            <a:r>
              <a:rPr lang="en-US" altLang="zh-CN" b="1">
                <a:latin typeface="Times New Roman" pitchFamily="18" charset="0"/>
              </a:rPr>
              <a:t>Ok. Good luck!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7815263" cy="4572000"/>
          </a:xfrm>
          <a:noFill/>
          <a:ln/>
        </p:spPr>
        <p:txBody>
          <a:bodyPr wrap="none"/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Conversation 5</a:t>
            </a:r>
            <a:r>
              <a:rPr lang="en-US" altLang="zh-CN" b="1">
                <a:solidFill>
                  <a:srgbClr val="FF66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Anna:</a:t>
            </a:r>
            <a:r>
              <a:rPr lang="en-US" altLang="zh-CN" b="1">
                <a:latin typeface="Times New Roman" pitchFamily="18" charset="0"/>
              </a:rPr>
              <a:t> Hey, Paul. Can you come to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            my party on Saturday?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Paul:</a:t>
            </a:r>
            <a:r>
              <a:rPr lang="en-US" altLang="zh-CN" b="1">
                <a:latin typeface="Times New Roman" pitchFamily="18" charset="0"/>
              </a:rPr>
              <a:t> sure. It sounds great. When will it start?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9933FF"/>
                </a:solidFill>
                <a:latin typeface="Times New Roman" pitchFamily="18" charset="0"/>
              </a:rPr>
              <a:t>     Anna: </a:t>
            </a:r>
            <a:r>
              <a:rPr lang="en-US" altLang="zh-CN" b="1">
                <a:latin typeface="Times New Roman" pitchFamily="18" charset="0"/>
              </a:rPr>
              <a:t>Around 6:00 p.m. See you then.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    Paul: </a:t>
            </a:r>
            <a:r>
              <a:rPr lang="en-US" altLang="zh-CN" b="1">
                <a:latin typeface="Times New Roman" pitchFamily="18" charset="0"/>
              </a:rPr>
              <a:t>See you.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020763" y="639763"/>
            <a:ext cx="72929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4100" b="1">
                <a:solidFill>
                  <a:srgbClr val="0000CC"/>
                </a:solidFill>
              </a:rPr>
              <a:t>Can you come to my party?</a:t>
            </a:r>
          </a:p>
        </p:txBody>
      </p:sp>
      <p:pic>
        <p:nvPicPr>
          <p:cNvPr id="73731" name="Picture 3" descr="家庭乐园-家庭生活-家庭生活,家庭乐园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3159125"/>
            <a:ext cx="52784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308100" y="1538288"/>
            <a:ext cx="6527800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Sure, I’d love to.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I’m sorry, I can’t. I have to…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381000" y="457200"/>
            <a:ext cx="85344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2c Look at the reasons in the chart in 2b. Write some more. Then, Student A, invite your partner to do something. Student B, say you can</a:t>
            </a:r>
            <a:r>
              <a:rPr lang="en-US" altLang="zh-CN" sz="3200" b="1">
                <a:solidFill>
                  <a:schemeClr val="accent2"/>
                </a:solidFill>
                <a:latin typeface="Arial"/>
                <a:cs typeface="Times New Roman" pitchFamily="18" charset="0"/>
              </a:rPr>
              <a:t>’</a:t>
            </a: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 go and why.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762000" y="2971800"/>
            <a:ext cx="7272338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Reasons:</a:t>
            </a:r>
          </a:p>
          <a:p>
            <a:pPr>
              <a:lnSpc>
                <a:spcPct val="130000"/>
              </a:lnSpc>
              <a:buFont typeface="Arial" charset="0"/>
              <a:buAutoNum type="arabicPeriod"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Too much homework</a:t>
            </a:r>
          </a:p>
          <a:p>
            <a:pPr>
              <a:lnSpc>
                <a:spcPct val="130000"/>
              </a:lnSpc>
              <a:buFont typeface="Arial" charset="0"/>
              <a:buAutoNum type="arabicPeriod"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have to take part in the football match</a:t>
            </a:r>
          </a:p>
          <a:p>
            <a:pPr>
              <a:lnSpc>
                <a:spcPct val="130000"/>
              </a:lnSpc>
              <a:buFont typeface="Arial" charset="0"/>
              <a:buAutoNum type="arabicPeriod"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have to look after his little sister</a:t>
            </a:r>
          </a:p>
          <a:p>
            <a:pPr>
              <a:lnSpc>
                <a:spcPct val="130000"/>
              </a:lnSpc>
              <a:buFont typeface="Arial" charset="0"/>
              <a:buAutoNum type="arabicPeriod"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have to visit his grandparents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欢乐少年与友谊-人物-人物,欢乐少年与友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25" y="3856038"/>
            <a:ext cx="249713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3" name="Picture 3" descr="女生 纯情 开心 欢乐少年与友谊-人物-人物,欢乐少年与友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306888"/>
            <a:ext cx="3230563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AutoShape 4"/>
          <p:cNvSpPr>
            <a:spLocks noChangeArrowheads="1"/>
          </p:cNvSpPr>
          <p:nvPr/>
        </p:nvSpPr>
        <p:spPr bwMode="auto">
          <a:xfrm>
            <a:off x="438150" y="1246188"/>
            <a:ext cx="4414838" cy="2609850"/>
          </a:xfrm>
          <a:prstGeom prst="cloudCallout">
            <a:avLst>
              <a:gd name="adj1" fmla="val 2681"/>
              <a:gd name="adj2" fmla="val 6289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Hey, Dove. Can you 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go to the movies 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on Saturday?</a:t>
            </a:r>
          </a:p>
        </p:txBody>
      </p:sp>
      <p:sp>
        <p:nvSpPr>
          <p:cNvPr id="102405" name="AutoShape 5"/>
          <p:cNvSpPr>
            <a:spLocks noChangeArrowheads="1"/>
          </p:cNvSpPr>
          <p:nvPr/>
        </p:nvSpPr>
        <p:spPr bwMode="auto">
          <a:xfrm>
            <a:off x="5045075" y="1516063"/>
            <a:ext cx="3935413" cy="2609850"/>
          </a:xfrm>
          <a:prstGeom prst="wedgeRoundRectCallout">
            <a:avLst>
              <a:gd name="adj1" fmla="val -19949"/>
              <a:gd name="adj2" fmla="val 65634"/>
              <a:gd name="adj3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I’m sorry, I’m not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available. 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I have too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much homework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this weekend. </a:t>
            </a:r>
          </a:p>
          <a:p>
            <a:pPr algn="l" defTabSz="912813">
              <a:buFont typeface="Arial" charset="0"/>
              <a:buNone/>
            </a:pPr>
            <a:endParaRPr lang="en-US" altLang="zh-CN" sz="3100">
              <a:latin typeface="Times New Roman" pitchFamily="18" charset="0"/>
            </a:endParaRP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533400" y="381000"/>
            <a:ext cx="3646488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7" rIns="91435" bIns="45717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altLang="zh-CN" sz="4100" b="1">
                <a:solidFill>
                  <a:schemeClr val="accent2"/>
                </a:solidFill>
              </a:rPr>
              <a:t>2c. Pair work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  <p:bldP spid="10240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欢乐少年与友谊-人物-人物,欢乐少年与友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429000"/>
            <a:ext cx="249713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7" name="Picture 3" descr="女生 纯情 开心 欢乐少年与友谊-人物-人物,欢乐少年与友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79850"/>
            <a:ext cx="3230563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252413" y="1089025"/>
            <a:ext cx="4511675" cy="2339975"/>
          </a:xfrm>
          <a:prstGeom prst="cloudCallout">
            <a:avLst>
              <a:gd name="adj1" fmla="val 5676"/>
              <a:gd name="adj2" fmla="val 8265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That’s too bad.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 Maybe 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another time</a:t>
            </a:r>
            <a:r>
              <a:rPr lang="en-US" altLang="zh-CN" sz="3100" b="1">
                <a:latin typeface="Times New Roman" pitchFamily="18" charset="0"/>
              </a:rPr>
              <a:t>.</a:t>
            </a:r>
          </a:p>
        </p:txBody>
      </p:sp>
      <p:sp>
        <p:nvSpPr>
          <p:cNvPr id="103429" name="AutoShape 5"/>
          <p:cNvSpPr>
            <a:spLocks noChangeArrowheads="1"/>
          </p:cNvSpPr>
          <p:nvPr/>
        </p:nvSpPr>
        <p:spPr bwMode="auto">
          <a:xfrm>
            <a:off x="4956175" y="2079625"/>
            <a:ext cx="3935413" cy="1619250"/>
          </a:xfrm>
          <a:prstGeom prst="wedgeRoundRectCallout">
            <a:avLst>
              <a:gd name="adj1" fmla="val -17690"/>
              <a:gd name="adj2" fmla="val 101593"/>
              <a:gd name="adj3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33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Sure, Joe.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Thanks for asking. </a:t>
            </a:r>
          </a:p>
          <a:p>
            <a:pPr algn="l" defTabSz="912813">
              <a:buFont typeface="Arial" charset="0"/>
              <a:buNone/>
            </a:pPr>
            <a:endParaRPr lang="en-US" altLang="zh-CN" sz="31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  <p:bldP spid="1034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欢乐少年与友谊-人物-人物,欢乐少年与友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62400"/>
            <a:ext cx="3040063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3" descr="欢乐少年与友谊-人物-人物,欢乐少年与友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0"/>
            <a:ext cx="21494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2" name="AutoShape 4"/>
          <p:cNvSpPr>
            <a:spLocks noChangeArrowheads="1"/>
          </p:cNvSpPr>
          <p:nvPr/>
        </p:nvSpPr>
        <p:spPr bwMode="auto">
          <a:xfrm>
            <a:off x="0" y="1524000"/>
            <a:ext cx="4610100" cy="1800225"/>
          </a:xfrm>
          <a:prstGeom prst="cloudCallout">
            <a:avLst>
              <a:gd name="adj1" fmla="val -5370"/>
              <a:gd name="adj2" fmla="val 13686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Hey, Tom. Can you 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go to the movies 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on Saturday?</a:t>
            </a:r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4800600" y="609600"/>
            <a:ext cx="4027488" cy="2865438"/>
          </a:xfrm>
          <a:prstGeom prst="cloudCallout">
            <a:avLst>
              <a:gd name="adj1" fmla="val 2269"/>
              <a:gd name="adj2" fmla="val 9737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I’m sorry, I’m not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available. 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I have to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take part in the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football match</a:t>
            </a:r>
          </a:p>
          <a:p>
            <a:pPr algn="l" defTabSz="912813">
              <a:buFont typeface="Arial" charset="0"/>
              <a:buNone/>
            </a:pP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欢乐少年与友谊-人物-人物,欢乐少年与友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62400"/>
            <a:ext cx="3040063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5" name="Picture 3" descr="欢乐少年与友谊-人物-人物,欢乐少年与友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0"/>
            <a:ext cx="21494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6" name="AutoShape 4"/>
          <p:cNvSpPr>
            <a:spLocks noChangeArrowheads="1"/>
          </p:cNvSpPr>
          <p:nvPr/>
        </p:nvSpPr>
        <p:spPr bwMode="auto">
          <a:xfrm>
            <a:off x="228600" y="1524000"/>
            <a:ext cx="4381500" cy="1800225"/>
          </a:xfrm>
          <a:prstGeom prst="cloudCallout">
            <a:avLst>
              <a:gd name="adj1" fmla="val -8259"/>
              <a:gd name="adj2" fmla="val 13686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That’s too bad.</a:t>
            </a:r>
          </a:p>
          <a:p>
            <a:pPr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 Maybe another time.</a:t>
            </a:r>
          </a:p>
          <a:p>
            <a:pPr defTabSz="912813">
              <a:buFont typeface="Arial" charset="0"/>
              <a:buNone/>
            </a:pPr>
            <a:endParaRPr lang="en-US" altLang="zh-CN" sz="3100" b="1">
              <a:latin typeface="Times New Roman" pitchFamily="18" charset="0"/>
            </a:endParaRPr>
          </a:p>
        </p:txBody>
      </p:sp>
      <p:sp>
        <p:nvSpPr>
          <p:cNvPr id="105477" name="AutoShape 5"/>
          <p:cNvSpPr>
            <a:spLocks noChangeArrowheads="1"/>
          </p:cNvSpPr>
          <p:nvPr/>
        </p:nvSpPr>
        <p:spPr bwMode="auto">
          <a:xfrm>
            <a:off x="4800600" y="609600"/>
            <a:ext cx="4027488" cy="2057400"/>
          </a:xfrm>
          <a:prstGeom prst="cloudCallout">
            <a:avLst>
              <a:gd name="adj1" fmla="val 2269"/>
              <a:gd name="adj2" fmla="val 15524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3366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/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Sure, Joe. </a:t>
            </a:r>
          </a:p>
          <a:p>
            <a:pPr algn="l" defTabSz="912813">
              <a:buFont typeface="Arial" charset="0"/>
              <a:buNone/>
            </a:pPr>
            <a:r>
              <a:rPr lang="en-US" altLang="zh-CN" sz="3100" b="1">
                <a:latin typeface="Times New Roman" pitchFamily="18" charset="0"/>
              </a:rPr>
              <a:t>Thanks for asking. </a:t>
            </a:r>
          </a:p>
          <a:p>
            <a:pPr algn="l" defTabSz="912813">
              <a:buFont typeface="Arial" charset="0"/>
              <a:buNone/>
            </a:pPr>
            <a:endParaRPr lang="en-US" altLang="zh-CN" sz="3100">
              <a:latin typeface="Times New Roman" pitchFamily="18" charset="0"/>
            </a:endParaRPr>
          </a:p>
          <a:p>
            <a:pPr algn="l" defTabSz="912813">
              <a:buFont typeface="Arial" charset="0"/>
              <a:buNone/>
            </a:pPr>
            <a:endParaRPr lang="en-US" altLang="zh-CN" sz="3100" b="1">
              <a:solidFill>
                <a:srgbClr val="FF0000"/>
              </a:solidFill>
              <a:latin typeface="Times New Roman" pitchFamily="18" charset="0"/>
            </a:endParaRPr>
          </a:p>
          <a:p>
            <a:pPr algn="l" defTabSz="912813">
              <a:buFont typeface="Arial" charset="0"/>
              <a:buNone/>
            </a:pP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/>
      <p:bldP spid="10547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28600" y="457200"/>
            <a:ext cx="845820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2d Role-play the conversation.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Jeff: Hey, Nick,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you come to my house on 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Saturday?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My cousin Sam from Xi’an is 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going to be here.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Nick: Oh, Sam! I remember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we went bike riding together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last fall when he visited you.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Jeff: Yes, that’s right.</a:t>
            </a:r>
            <a:endParaRPr lang="en-US" altLang="zh-CN" sz="3200" b="1">
              <a:latin typeface="Times New Roman" pitchFamily="18" charset="0"/>
            </a:endParaRPr>
          </a:p>
        </p:txBody>
      </p:sp>
      <p:pic>
        <p:nvPicPr>
          <p:cNvPr id="106499" name="Picture 3" descr="A-2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67000"/>
            <a:ext cx="3276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457200" y="838200"/>
            <a:ext cx="8458200" cy="503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Nick: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I’d love to come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, but I’m afraid I can’t.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 I have an exam on Monday so I must 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 for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it.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Jeff: That’s really too bad! Oh, but Sam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isn’t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leaving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until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next Wednesday. Can you 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hang out with us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on Monday night?</a:t>
            </a:r>
            <a:endParaRPr lang="en-US" altLang="zh-CN" sz="3200" b="1">
              <a:latin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Nick: Sure!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Catch you on Monday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639175" cy="5397500"/>
          </a:xfrm>
          <a:noFill/>
          <a:ln/>
        </p:spPr>
        <p:txBody>
          <a:bodyPr wrap="none"/>
          <a:lstStyle/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1. I have to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help </a:t>
            </a:r>
            <a:r>
              <a:rPr lang="en-US" altLang="zh-CN" sz="3600" b="1">
                <a:latin typeface="Times New Roman" pitchFamily="18" charset="0"/>
              </a:rPr>
              <a:t>my parents.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zh-CN" altLang="en-US" sz="3600" b="1">
                <a:latin typeface="Times New Roman" pitchFamily="18" charset="0"/>
              </a:rPr>
              <a:t>我不得不帮助我的父母。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help sb. with sth.</a:t>
            </a: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或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help sb (to) do sth.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上一句我们可以说：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altLang="zh-CN" sz="3600" b="1">
                <a:latin typeface="Times New Roman" pitchFamily="18" charset="0"/>
              </a:rPr>
              <a:t>I have to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help</a:t>
            </a:r>
            <a:r>
              <a:rPr lang="en-US" altLang="zh-CN" sz="3600" b="1">
                <a:latin typeface="Times New Roman" pitchFamily="18" charset="0"/>
              </a:rPr>
              <a:t> my parents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with</a:t>
            </a:r>
            <a:r>
              <a:rPr lang="en-US" altLang="zh-CN" sz="3600" b="1">
                <a:latin typeface="Times New Roman" pitchFamily="18" charset="0"/>
              </a:rPr>
              <a:t> the     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housework.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zh-CN" altLang="en-US" sz="3600" b="1">
                <a:latin typeface="Times New Roman" pitchFamily="18" charset="0"/>
              </a:rPr>
              <a:t>或说 </a:t>
            </a:r>
            <a:r>
              <a:rPr lang="en-US" altLang="zh-CN" sz="3600" b="1">
                <a:latin typeface="Times New Roman" pitchFamily="18" charset="0"/>
              </a:rPr>
              <a:t>I have to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help</a:t>
            </a:r>
            <a:r>
              <a:rPr lang="en-US" altLang="zh-CN" sz="3600" b="1">
                <a:latin typeface="Times New Roman" pitchFamily="18" charset="0"/>
              </a:rPr>
              <a:t> my parents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(to) do</a:t>
            </a:r>
            <a:r>
              <a:rPr lang="en-US" altLang="zh-CN" sz="3600" b="1">
                <a:latin typeface="Times New Roman" pitchFamily="18" charset="0"/>
              </a:rPr>
              <a:t>   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 the housework.</a:t>
            </a:r>
            <a:endParaRPr lang="en-US" altLang="zh-CN" sz="3600">
              <a:latin typeface="Times New Roman" pitchFamily="18" charset="0"/>
            </a:endParaRP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2286000" y="403225"/>
            <a:ext cx="3062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Language points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462838" cy="6218238"/>
          </a:xfrm>
          <a:noFill/>
          <a:ln/>
        </p:spPr>
        <p:txBody>
          <a:bodyPr wrap="none"/>
          <a:lstStyle/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2.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invite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v. 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邀请 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invite sb. to sth.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e.g. Lucy invites me to her party.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The Smiths invite us to dinner.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invitation</a:t>
            </a:r>
            <a:r>
              <a:rPr lang="en-US" altLang="zh-CN" b="1">
                <a:latin typeface="Times New Roman" pitchFamily="18" charset="0"/>
              </a:rPr>
              <a:t> 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n.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邀请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邀请书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e.g.  make an invitation  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accept an invitation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decline invitation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Thanks for your invitation!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9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9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9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9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9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95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8200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/>
              <a:t> </a:t>
            </a:r>
            <a:r>
              <a:rPr lang="en-US" altLang="zh-CN" sz="3200" b="1">
                <a:latin typeface="Times New Roman" pitchFamily="18" charset="0"/>
              </a:rPr>
              <a:t>3</a:t>
            </a:r>
            <a:r>
              <a:rPr lang="en-US" altLang="zh-CN" sz="3200"/>
              <a:t>.</a:t>
            </a:r>
            <a:r>
              <a:rPr lang="en-US" altLang="zh-CN" sz="3200" b="1">
                <a:latin typeface="Times New Roman" pitchFamily="18" charset="0"/>
              </a:rPr>
              <a:t>I’m sorry, I’m not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available.</a:t>
            </a:r>
            <a:r>
              <a:rPr lang="en-US" altLang="zh-CN" sz="3200" b="1">
                <a:latin typeface="Times New Roman" pitchFamily="18" charset="0"/>
              </a:rPr>
              <a:t> 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真抱歉，我没有空。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此句中的</a:t>
            </a:r>
            <a:r>
              <a:rPr lang="en-US" altLang="zh-CN" sz="3200" b="1">
                <a:latin typeface="Times New Roman" pitchFamily="18" charset="0"/>
              </a:rPr>
              <a:t>available </a:t>
            </a:r>
            <a:r>
              <a:rPr lang="zh-CN" altLang="en-US" sz="3200" b="1">
                <a:latin typeface="Times New Roman" pitchFamily="18" charset="0"/>
              </a:rPr>
              <a:t>表示“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有空；不忙；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    有时间交谈或聊天</a:t>
            </a:r>
            <a:r>
              <a:rPr lang="zh-CN" altLang="en-US" sz="3200" b="1">
                <a:latin typeface="Times New Roman" pitchFamily="18" charset="0"/>
              </a:rPr>
              <a:t>”， 其后还可用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to do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引  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出具体的事情。例如：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Are you available tomorrow morning?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明天早上你有空吗？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I’m afraid I’m not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available to help</a:t>
            </a:r>
            <a:r>
              <a:rPr lang="en-US" altLang="zh-CN" sz="3200" b="1">
                <a:latin typeface="Times New Roman" pitchFamily="18" charset="0"/>
              </a:rPr>
              <a:t> with   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the school show on the 19</a:t>
            </a:r>
            <a:r>
              <a:rPr lang="en-US" altLang="zh-CN" sz="3200" b="1" baseline="30000">
                <a:latin typeface="Times New Roman" pitchFamily="18" charset="0"/>
              </a:rPr>
              <a:t>th</a:t>
            </a:r>
            <a:r>
              <a:rPr lang="en-US" altLang="zh-CN" sz="3200" b="1">
                <a:latin typeface="Times New Roman" pitchFamily="18" charset="0"/>
              </a:rPr>
              <a:t>.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我怕是没空来帮着准备学校</a:t>
            </a:r>
            <a:r>
              <a:rPr lang="en-US" altLang="zh-CN" sz="3200" b="1">
                <a:latin typeface="Times New Roman" pitchFamily="18" charset="0"/>
              </a:rPr>
              <a:t>19</a:t>
            </a:r>
            <a:r>
              <a:rPr lang="zh-CN" altLang="en-US" sz="3200" b="1">
                <a:latin typeface="Times New Roman" pitchFamily="18" charset="0"/>
              </a:rPr>
              <a:t>号的演出了。</a:t>
            </a:r>
          </a:p>
          <a:p>
            <a:pPr algn="l">
              <a:lnSpc>
                <a:spcPct val="125000"/>
              </a:lnSpc>
              <a:buFont typeface="Arial" charset="0"/>
              <a:buNone/>
            </a:pPr>
            <a:endParaRPr lang="en-US" altLang="zh-CN" sz="32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钾肥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3657600"/>
            <a:ext cx="26765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848600" cy="1143000"/>
          </a:xfrm>
          <a:noFill/>
          <a:ln/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r>
              <a:rPr lang="en-US" altLang="zh-CN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altLang="zh-CN" sz="6600" b="1">
                <a:solidFill>
                  <a:srgbClr val="99FF33"/>
                </a:solidFill>
                <a:latin typeface="Times New Roman" pitchFamily="18" charset="0"/>
              </a:rPr>
              <a:t>you</a:t>
            </a:r>
            <a:r>
              <a:rPr lang="en-US" altLang="zh-CN" b="1">
                <a:solidFill>
                  <a:srgbClr val="6600FF"/>
                </a:solidFill>
                <a:latin typeface="Times New Roman" pitchFamily="18" charset="0"/>
              </a:rPr>
              <a:t> come to my party</a:t>
            </a:r>
            <a:r>
              <a:rPr lang="zh-CN" altLang="en-US" b="1">
                <a:solidFill>
                  <a:srgbClr val="6600FF"/>
                </a:solidFill>
                <a:latin typeface="Times New Roman" pitchFamily="18" charset="0"/>
              </a:rPr>
              <a:t>？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95400" y="1981200"/>
            <a:ext cx="7848600" cy="4114800"/>
          </a:xfrm>
          <a:noFill/>
          <a:ln/>
        </p:spPr>
        <p:txBody>
          <a:bodyPr/>
          <a:lstStyle/>
          <a:p>
            <a:r>
              <a:rPr lang="en-US" altLang="zh-CN" b="1">
                <a:solidFill>
                  <a:srgbClr val="FF6699"/>
                </a:solidFill>
              </a:rPr>
              <a:t>Can</a:t>
            </a:r>
            <a:r>
              <a:rPr lang="en-US" altLang="zh-CN" b="1"/>
              <a:t> you come to my party</a:t>
            </a:r>
            <a:r>
              <a:rPr lang="zh-CN" altLang="en-US" b="1"/>
              <a:t>？</a:t>
            </a:r>
          </a:p>
          <a:p>
            <a:r>
              <a:rPr lang="en-US" altLang="zh-CN" b="1"/>
              <a:t>Sure</a:t>
            </a:r>
            <a:r>
              <a:rPr lang="zh-CN" altLang="en-US" b="1"/>
              <a:t>，</a:t>
            </a:r>
            <a:r>
              <a:rPr lang="en-US" altLang="zh-CN" b="1">
                <a:solidFill>
                  <a:srgbClr val="9999FF"/>
                </a:solidFill>
              </a:rPr>
              <a:t>I’d love to</a:t>
            </a:r>
            <a:r>
              <a:rPr lang="en-US" altLang="zh-CN" b="1"/>
              <a:t>.</a:t>
            </a:r>
          </a:p>
          <a:p>
            <a:r>
              <a:rPr lang="en-US" altLang="zh-CN" b="1">
                <a:solidFill>
                  <a:srgbClr val="FF0000"/>
                </a:solidFill>
              </a:rPr>
              <a:t>Can</a:t>
            </a:r>
            <a:r>
              <a:rPr lang="en-US" altLang="zh-CN" b="1"/>
              <a:t> you come to my party</a:t>
            </a:r>
            <a:r>
              <a:rPr lang="zh-CN" altLang="en-US" b="1"/>
              <a:t>？</a:t>
            </a:r>
          </a:p>
          <a:p>
            <a:r>
              <a:rPr lang="en-US" altLang="zh-CN" b="1"/>
              <a:t>Sorry, I  </a:t>
            </a:r>
            <a:r>
              <a:rPr lang="en-US" altLang="zh-CN" b="1">
                <a:solidFill>
                  <a:srgbClr val="FF9900"/>
                </a:solidFill>
              </a:rPr>
              <a:t>can’t</a:t>
            </a:r>
            <a:r>
              <a:rPr lang="en-US" altLang="zh-CN" b="1"/>
              <a:t>. I  have a </a:t>
            </a:r>
          </a:p>
          <a:p>
            <a:pPr>
              <a:buFontTx/>
              <a:buNone/>
            </a:pPr>
            <a:r>
              <a:rPr lang="en-US" altLang="zh-CN" b="1">
                <a:solidFill>
                  <a:srgbClr val="990099"/>
                </a:solidFill>
              </a:rPr>
              <a:t>   piano </a:t>
            </a:r>
            <a:r>
              <a:rPr lang="en-US" altLang="zh-CN" b="1"/>
              <a:t>lesson.</a:t>
            </a:r>
            <a:endParaRPr lang="en-US" altLang="zh-CN" sz="3600"/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2133600" y="4953000"/>
            <a:ext cx="3048000" cy="1447800"/>
          </a:xfrm>
          <a:prstGeom prst="flowChartPunchedTap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altLang="zh-CN" sz="4400" b="1" i="1">
                <a:solidFill>
                  <a:srgbClr val="4D4D4D"/>
                </a:solidFill>
                <a:latin typeface="Comic Sans MS" pitchFamily="66" charset="0"/>
              </a:rPr>
              <a:t>Can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4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47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utoUpdateAnimBg="0"/>
      <p:bldP spid="74756" grpId="0" build="p" autoUpdateAnimBg="0"/>
      <p:bldP spid="7475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228600" y="381000"/>
            <a:ext cx="8763000" cy="600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4. I have an exam on Monday so I must   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 for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it.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周一有考试，所以我必须为其做准备。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一、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用作及物动词时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  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1).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prepare sth.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表示“准备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......”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后接</a:t>
            </a: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名词或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代词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作宾语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 Our English teacher was preparing the 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lessons when I came into the office.    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我进办公室时，我们的英语老师在备课。 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304800" y="228600"/>
            <a:ext cx="8686800" cy="645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当宾语是食物之类的东西时，可译为 “制；做”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 Mother was preparing dinner in the 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kitchen while Father was watching TV.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妈妈在做饭，而爸爸在看电视。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2). prepare sb. sth.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给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......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准备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......"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也可转换为</a:t>
            </a:r>
            <a:r>
              <a:rPr lang="en-US" altLang="zh-CN" sz="32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prepare sth. for sb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   e.g. She prepared us a nice breakfast.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= She prepared a nice breakfast for us.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 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她给我们准备了可口的早餐。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76200" y="304800"/>
            <a:ext cx="9067800" cy="715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3). prepare sb. for sth.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表示“使某人对某事有所准备” 例如：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She said so because she wanted to prepare her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   father for the bad news.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她这样说因为她想使爸爸对那个坏消息有准备。 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4). prepare to do sth.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表示“准备做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......”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 They were preparing to cross the river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       when it began to rain.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他们正准备过河，突然下雨了。 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  <a:tabLst>
                <a:tab pos="2152650" algn="l"/>
              </a:tabLst>
            </a:pPr>
            <a:endParaRPr lang="en-US" altLang="zh-CN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457200" y="685800"/>
            <a:ext cx="845820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二、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用作不及物动词时：</a:t>
            </a: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prepare for sth.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为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......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做准备“</a:t>
            </a: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 The students are busy preparing for the 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final exam.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学生们正在准备期末考试。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304800" y="304800"/>
            <a:ext cx="8534400" cy="715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5. That’s really too bad! Oh, but Sam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isn’t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leaving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until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next Wednesday.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在英语中，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not…until…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是一个常见句型，表 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示“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直到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才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……”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。在口语中，还使用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Till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代替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until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，构成</a:t>
            </a:r>
            <a:r>
              <a:rPr lang="en-US" altLang="zh-CN" sz="32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not…till…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的结构。如：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Don’t leave today’s work till tomorrow.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不要今天的事留到明天再做。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I didn’t go to bed until past midnight.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昨晚我过了午夜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点才睡。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endParaRPr lang="en-US" altLang="zh-CN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434388" cy="3779838"/>
          </a:xfrm>
          <a:noFill/>
          <a:ln/>
        </p:spPr>
        <p:txBody>
          <a:bodyPr/>
          <a:lstStyle/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en-US" altLang="zh-CN" b="1">
                <a:latin typeface="Times New Roman" pitchFamily="18" charset="0"/>
              </a:rPr>
              <a:t>6. That’s too bad.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Maybe another time</a:t>
            </a:r>
            <a:r>
              <a:rPr lang="en-US" altLang="zh-CN" b="1">
                <a:latin typeface="Times New Roman" pitchFamily="18" charset="0"/>
              </a:rPr>
              <a:t>.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en-US" altLang="zh-CN" b="1">
                <a:latin typeface="Times New Roman" pitchFamily="18" charset="0"/>
              </a:rPr>
              <a:t>    </a:t>
            </a:r>
            <a:r>
              <a:rPr lang="zh-CN" altLang="en-US" b="1">
                <a:latin typeface="Times New Roman" pitchFamily="18" charset="0"/>
              </a:rPr>
              <a:t>太糟了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zh-CN" altLang="en-US" b="1">
                <a:latin typeface="Times New Roman" pitchFamily="18" charset="0"/>
              </a:rPr>
              <a:t>也许换个时间吧。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latin typeface="Times New Roman" pitchFamily="18" charset="0"/>
              </a:rPr>
              <a:t>Maybe another time.</a:t>
            </a:r>
            <a:r>
              <a:rPr lang="zh-CN" altLang="en-US" b="1">
                <a:latin typeface="Times New Roman" pitchFamily="18" charset="0"/>
              </a:rPr>
              <a:t>相当于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Maybe next time</a:t>
            </a:r>
            <a:r>
              <a:rPr lang="en-US" altLang="zh-CN" b="1">
                <a:latin typeface="Times New Roman" pitchFamily="18" charset="0"/>
              </a:rPr>
              <a:t>.        </a:t>
            </a:r>
            <a:r>
              <a:rPr lang="zh-CN" altLang="en-US" b="1">
                <a:latin typeface="Times New Roman" pitchFamily="18" charset="0"/>
              </a:rPr>
              <a:t>译为：也许下一次 吧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solidFill>
                  <a:srgbClr val="0000FF"/>
                </a:solidFill>
                <a:latin typeface="Times New Roman" pitchFamily="18" charset="0"/>
              </a:rPr>
              <a:t>another </a:t>
            </a:r>
            <a:r>
              <a:rPr lang="zh-CN" altLang="en-US" b="1">
                <a:solidFill>
                  <a:srgbClr val="0000FF"/>
                </a:solidFill>
                <a:latin typeface="Times New Roman" pitchFamily="18" charset="0"/>
              </a:rPr>
              <a:t>表示三者或三折以上的 “另一”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latin typeface="Times New Roman" pitchFamily="18" charset="0"/>
              </a:rPr>
              <a:t>e.g. can you give me another book?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en-US" altLang="zh-CN" b="1">
                <a:latin typeface="Times New Roman" pitchFamily="18" charset="0"/>
              </a:rPr>
              <a:t>           </a:t>
            </a:r>
            <a:r>
              <a:rPr lang="zh-CN" altLang="en-US" b="1">
                <a:latin typeface="Times New Roman" pitchFamily="18" charset="0"/>
              </a:rPr>
              <a:t>你能再给我一本书吗？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zh-CN" altLang="en-US" b="1">
                <a:latin typeface="Times New Roman" pitchFamily="18" charset="0"/>
              </a:rPr>
              <a:t>          </a:t>
            </a:r>
          </a:p>
          <a:p>
            <a:pPr marL="361950" indent="-361950" defTabSz="685800">
              <a:lnSpc>
                <a:spcPct val="145000"/>
              </a:lnSpc>
              <a:spcBef>
                <a:spcPct val="0"/>
              </a:spcBef>
              <a:buFontTx/>
              <a:buNone/>
              <a:tabLst>
                <a:tab pos="1701800" algn="l"/>
              </a:tabLst>
            </a:pPr>
            <a:r>
              <a:rPr lang="zh-CN" altLang="en-US" b="1">
                <a:latin typeface="Times New Roman" pitchFamily="18" charset="0"/>
              </a:rPr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6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6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6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6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6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7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67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381000" y="838200"/>
            <a:ext cx="8740775" cy="433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7.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Thanks for asking.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谢谢邀请。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 表示感谢的几种方式：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）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thank you.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谢谢你。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2</a:t>
            </a:r>
            <a:r>
              <a:rPr lang="zh-CN" altLang="en-US" sz="3200" b="1">
                <a:latin typeface="Times New Roman" pitchFamily="18" charset="0"/>
              </a:rPr>
              <a:t>）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thanks a lot</a:t>
            </a:r>
            <a:r>
              <a:rPr lang="en-US" altLang="zh-CN" sz="3200" b="1">
                <a:latin typeface="Times New Roman" pitchFamily="18" charset="0"/>
              </a:rPr>
              <a:t>. </a:t>
            </a:r>
            <a:r>
              <a:rPr lang="zh-CN" altLang="en-US" sz="3200" b="1">
                <a:latin typeface="Times New Roman" pitchFamily="18" charset="0"/>
              </a:rPr>
              <a:t>多谢。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3</a:t>
            </a:r>
            <a:r>
              <a:rPr lang="zh-CN" altLang="en-US" sz="3200" b="1">
                <a:latin typeface="Times New Roman" pitchFamily="18" charset="0"/>
              </a:rPr>
              <a:t>）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thank you for your help</a:t>
            </a:r>
            <a:r>
              <a:rPr lang="en-US" altLang="zh-CN" sz="3200" b="1">
                <a:latin typeface="Times New Roman" pitchFamily="18" charset="0"/>
              </a:rPr>
              <a:t>.   </a:t>
            </a:r>
            <a:r>
              <a:rPr lang="zh-CN" altLang="en-US" sz="3200" b="1">
                <a:latin typeface="Times New Roman" pitchFamily="18" charset="0"/>
              </a:rPr>
              <a:t>谢谢你的帮助。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4</a:t>
            </a:r>
            <a:r>
              <a:rPr lang="zh-CN" altLang="en-US" sz="3200" b="1">
                <a:latin typeface="Times New Roman" pitchFamily="18" charset="0"/>
              </a:rPr>
              <a:t>）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thank you for helping me.</a:t>
            </a: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谢谢你的帮助。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304800" y="609600"/>
            <a:ext cx="8839200" cy="503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8. Can you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hang out with us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on Monday night?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hang out with sb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与某人闲逛；和某人闲荡；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和某人闲逛；和某人一起闲混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相关搭配：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hang out with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出去玩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hang out with friends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和朋友闲混；和朋友闲逛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hang out with family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放假的话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304800" y="990600"/>
            <a:ext cx="8667750" cy="362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9. Sure!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Catch you on Monday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礼拜一见！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这是英语中有一种道别方式，相当于：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see You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next Monday!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类似的说法还有：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catch / see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you later!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（回头见！）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682625" y="1066800"/>
            <a:ext cx="8461375" cy="509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1.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复习备考</a:t>
            </a: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______________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2. 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帮助我的父母干家务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__________________________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3. 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去看医生</a:t>
            </a: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________________ 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4. 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见我朋友</a:t>
            </a: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5.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太多作业</a:t>
            </a: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_____________________</a:t>
            </a:r>
          </a:p>
          <a:p>
            <a:pPr algn="l">
              <a:lnSpc>
                <a:spcPct val="130000"/>
              </a:lnSpc>
              <a:buFont typeface="Arial" charset="0"/>
              <a:buNone/>
            </a:pP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6.</a:t>
            </a:r>
            <a:r>
              <a:rPr lang="zh-CN" altLang="en-US" sz="3600" b="1">
                <a:solidFill>
                  <a:schemeClr val="tx2"/>
                </a:solidFill>
                <a:latin typeface="宋体" pitchFamily="2" charset="-122"/>
              </a:rPr>
              <a:t>谢谢你的邀请</a:t>
            </a:r>
            <a:r>
              <a:rPr lang="en-US" altLang="zh-CN" sz="3600" b="1">
                <a:solidFill>
                  <a:schemeClr val="tx2"/>
                </a:solidFill>
                <a:latin typeface="宋体" pitchFamily="2" charset="-122"/>
              </a:rPr>
              <a:t>______________________</a:t>
            </a: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3211513" y="1143000"/>
            <a:ext cx="320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study for a test 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066800" y="2667000"/>
            <a:ext cx="551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help my parents do housework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3581400" y="3276600"/>
            <a:ext cx="2903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go to the doctor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3429000" y="4038600"/>
            <a:ext cx="29130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meet my friend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3276600" y="4800600"/>
            <a:ext cx="3851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too much homework 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4114800" y="5486400"/>
            <a:ext cx="4662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thanks for your invitation</a:t>
            </a:r>
          </a:p>
        </p:txBody>
      </p:sp>
      <p:sp>
        <p:nvSpPr>
          <p:cNvPr id="120841" name="WordArt 9"/>
          <p:cNvSpPr>
            <a:spLocks noChangeArrowheads="1" noChangeShapeType="1"/>
          </p:cNvSpPr>
          <p:nvPr/>
        </p:nvSpPr>
        <p:spPr bwMode="auto">
          <a:xfrm>
            <a:off x="3200400" y="533400"/>
            <a:ext cx="18669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短语翻译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autoUpdateAnimBg="0"/>
      <p:bldP spid="120836" grpId="0" autoUpdateAnimBg="0"/>
      <p:bldP spid="120837" grpId="0" autoUpdateAnimBg="0"/>
      <p:bldP spid="120838" grpId="0" autoUpdateAnimBg="0"/>
      <p:bldP spid="120839" grpId="0" autoUpdateAnimBg="0"/>
      <p:bldP spid="12084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gif01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"/>
            <a:ext cx="4191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3" descr="2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006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0" name="Picture 4" descr="76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9000"/>
            <a:ext cx="21875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AutoShape 5"/>
          <p:cNvSpPr>
            <a:spLocks noChangeArrowheads="1"/>
          </p:cNvSpPr>
          <p:nvPr/>
        </p:nvSpPr>
        <p:spPr bwMode="auto">
          <a:xfrm>
            <a:off x="2362200" y="3048000"/>
            <a:ext cx="3200400" cy="2133600"/>
          </a:xfrm>
          <a:prstGeom prst="cloudCallout">
            <a:avLst>
              <a:gd name="adj1" fmla="val -58134"/>
              <a:gd name="adj2" fmla="val 3489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b="1" i="1">
                <a:solidFill>
                  <a:srgbClr val="6600FF"/>
                </a:solidFill>
                <a:latin typeface="Comic Sans MS" pitchFamily="66" charset="0"/>
              </a:rPr>
              <a:t>Can</a:t>
            </a:r>
            <a:r>
              <a:rPr lang="en-US" altLang="zh-CN" sz="2800" b="1" i="1">
                <a:latin typeface="Comic Sans MS" pitchFamily="66" charset="0"/>
              </a:rPr>
              <a:t> you come to my party</a:t>
            </a:r>
            <a:r>
              <a:rPr lang="zh-CN" altLang="en-US" sz="2800" b="1" i="1">
                <a:latin typeface="Comic Sans MS" pitchFamily="66" charset="0"/>
              </a:rPr>
              <a:t>？</a:t>
            </a:r>
          </a:p>
        </p:txBody>
      </p:sp>
      <p:sp>
        <p:nvSpPr>
          <p:cNvPr id="75782" name="AutoShape 6"/>
          <p:cNvSpPr>
            <a:spLocks noChangeArrowheads="1"/>
          </p:cNvSpPr>
          <p:nvPr/>
        </p:nvSpPr>
        <p:spPr bwMode="auto">
          <a:xfrm>
            <a:off x="3581400" y="1295400"/>
            <a:ext cx="2819400" cy="1447800"/>
          </a:xfrm>
          <a:prstGeom prst="cloudCallout">
            <a:avLst>
              <a:gd name="adj1" fmla="val 69032"/>
              <a:gd name="adj2" fmla="val -728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b="1" i="1">
                <a:solidFill>
                  <a:srgbClr val="6600FF"/>
                </a:solidFill>
                <a:latin typeface="Comic Sans MS" pitchFamily="66" charset="0"/>
              </a:rPr>
              <a:t>Sure</a:t>
            </a:r>
            <a:r>
              <a:rPr lang="zh-CN" altLang="en-US" sz="2800" b="1" i="1">
                <a:latin typeface="Comic Sans MS" pitchFamily="66" charset="0"/>
              </a:rPr>
              <a:t>，</a:t>
            </a:r>
            <a:r>
              <a:rPr lang="en-US" altLang="zh-CN" sz="2800" b="1" i="1">
                <a:latin typeface="Comic Sans MS" pitchFamily="66" charset="0"/>
              </a:rPr>
              <a:t>I’d love to.</a:t>
            </a:r>
          </a:p>
        </p:txBody>
      </p:sp>
      <p:sp>
        <p:nvSpPr>
          <p:cNvPr id="75783" name="AutoShape 7"/>
          <p:cNvSpPr>
            <a:spLocks noChangeArrowheads="1"/>
          </p:cNvSpPr>
          <p:nvPr/>
        </p:nvSpPr>
        <p:spPr bwMode="auto">
          <a:xfrm>
            <a:off x="6172200" y="3124200"/>
            <a:ext cx="2514600" cy="1600200"/>
          </a:xfrm>
          <a:prstGeom prst="flowChartPunchedTap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altLang="zh-CN" sz="4400" b="1" i="1">
                <a:solidFill>
                  <a:srgbClr val="4D4D4D"/>
                </a:solidFill>
                <a:latin typeface="Comic Sans MS" pitchFamily="66" charset="0"/>
              </a:rPr>
              <a:t>Can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2" grpId="0"/>
      <p:bldP spid="7578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098675" cy="1143000"/>
          </a:xfrm>
          <a:noFill/>
          <a:ln/>
        </p:spPr>
        <p:txBody>
          <a:bodyPr/>
          <a:lstStyle/>
          <a:p>
            <a:r>
              <a:rPr lang="zh-CN" altLang="en-US" sz="3600" b="1">
                <a:solidFill>
                  <a:srgbClr val="0000CC"/>
                </a:solidFill>
                <a:ea typeface="黑体" pitchFamily="2" charset="-122"/>
              </a:rPr>
              <a:t>填空</a:t>
            </a:r>
            <a:endParaRPr lang="zh-CN" altLang="en-US" sz="3600">
              <a:ea typeface="黑体" pitchFamily="2" charset="-122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49388"/>
            <a:ext cx="8229600" cy="4949825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1. --_______ you come to my party?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--_______, I’d love to.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--_______ you go to the movies?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--I’m sorry, I _______.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3. -- _______ you go to the basketball game?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--No, I ______. I’m playing soccer.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4. --______ you go to the concert?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--Great! I’d ______ _____.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5. -- _______ you go to the mall this week?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--Sorry, I _______.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1282700" y="1498600"/>
            <a:ext cx="13430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1524000" y="1981200"/>
            <a:ext cx="10556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Yes 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1600200" y="2438400"/>
            <a:ext cx="1154113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3505200" y="2895600"/>
            <a:ext cx="1249363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1474788" y="3387725"/>
            <a:ext cx="1246187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2243138" y="3838575"/>
            <a:ext cx="1154112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</a:p>
        </p:txBody>
      </p:sp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1474788" y="4289425"/>
            <a:ext cx="1249362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r>
              <a:rPr lang="en-US" altLang="zh-CN" sz="1400"/>
              <a:t> </a:t>
            </a:r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276600" y="4876800"/>
            <a:ext cx="2592388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love      to </a:t>
            </a:r>
          </a:p>
        </p:txBody>
      </p: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1570038" y="5399088"/>
            <a:ext cx="1150937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2819400" y="5856288"/>
            <a:ext cx="1246188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3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utoUpdateAnimBg="0"/>
      <p:bldP spid="121861" grpId="0" autoUpdateAnimBg="0"/>
      <p:bldP spid="121862" grpId="0" autoUpdateAnimBg="0"/>
      <p:bldP spid="121863" grpId="0" autoUpdateAnimBg="0"/>
      <p:bldP spid="121864" grpId="0" autoUpdateAnimBg="0"/>
      <p:bldP spid="121865" grpId="0" autoUpdateAnimBg="0"/>
      <p:bldP spid="121866" grpId="0" autoUpdateAnimBg="0"/>
      <p:bldP spid="121867" grpId="0" autoUpdateAnimBg="0"/>
      <p:bldP spid="121868" grpId="0" autoUpdateAnimBg="0"/>
      <p:bldP spid="121869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88913"/>
            <a:ext cx="3838575" cy="958850"/>
          </a:xfrm>
          <a:noFill/>
          <a:ln/>
        </p:spPr>
        <p:txBody>
          <a:bodyPr/>
          <a:lstStyle/>
          <a:p>
            <a:r>
              <a:rPr lang="zh-CN" altLang="en-US" b="1">
                <a:solidFill>
                  <a:srgbClr val="0000CC"/>
                </a:solidFill>
                <a:ea typeface="黑体" pitchFamily="2" charset="-122"/>
              </a:rPr>
              <a:t>单项选择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179513"/>
            <a:ext cx="8229600" cy="5310187"/>
          </a:xfrm>
          <a:noFill/>
          <a:ln/>
        </p:spPr>
        <p:txBody>
          <a:bodyPr wrap="none"/>
          <a:lstStyle/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1. I have _____ homework to do.  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A. too many B. too much C. much too D. a few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He ___ stay at home, because his mother 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was ill.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A. has to   B. have to    C. had   D. had to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3. I went to the mountain _____. 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A. next week     B. the day after tomorrow</a:t>
            </a:r>
          </a:p>
          <a:p>
            <a:pPr marL="476250" indent="-476250" defTabSz="7048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C. yesterday     D. tomorrow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363788" y="1179513"/>
            <a:ext cx="671512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 </a:t>
            </a: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1595438" y="2528888"/>
            <a:ext cx="6731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D </a:t>
            </a: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338763" y="4508500"/>
            <a:ext cx="6731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utoUpdateAnimBg="0"/>
      <p:bldP spid="122885" grpId="0" autoUpdateAnimBg="0"/>
      <p:bldP spid="122886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76888"/>
          </a:xfrm>
          <a:noFill/>
          <a:ln/>
        </p:spPr>
        <p:txBody>
          <a:bodyPr wrap="none"/>
          <a:lstStyle/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4. ____ Friday morning, I like to go to the 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movie ___ friends.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A. In, on  B. On, with  C. On, and D. At, with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5. Would you please ____me ____ the 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housework?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 typeface="Wingdings" pitchFamily="2" charset="2"/>
              <a:buAutoNum type="alphaUcPeriod"/>
            </a:pPr>
            <a:r>
              <a:rPr lang="en-US" altLang="zh-CN" b="1">
                <a:latin typeface="Times New Roman" pitchFamily="18" charset="0"/>
              </a:rPr>
              <a:t>help, in                 B. to help, with  </a:t>
            </a:r>
          </a:p>
          <a:p>
            <a:pPr marL="476250" indent="-476250" defTabSz="704850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zh-CN" b="1">
                <a:latin typeface="Times New Roman" pitchFamily="18" charset="0"/>
              </a:rPr>
              <a:t>C. help, doing            D. help, do</a:t>
            </a: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1905000" y="1447800"/>
            <a:ext cx="5746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/>
              <a:t> </a:t>
            </a: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4191000" y="2971800"/>
            <a:ext cx="6731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utoUpdateAnimBg="0"/>
      <p:bldP spid="123908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0" y="728663"/>
            <a:ext cx="8229600" cy="5397500"/>
          </a:xfrm>
          <a:noFill/>
          <a:ln/>
        </p:spPr>
        <p:txBody>
          <a:bodyPr wrap="none"/>
          <a:lstStyle/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6. Are you ___ football this weekend?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A. playing   B. play C. play a  D. Plays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7. I have to go to my guitar lesson ____ 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 19:00___20:00 __ the evening.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A. from, to, on  B. in, at , on  </a:t>
            </a:r>
          </a:p>
          <a:p>
            <a:pPr marL="476250" indent="-476250" defTabSz="704850">
              <a:spcBef>
                <a:spcPct val="50000"/>
              </a:spcBef>
              <a:buFontTx/>
              <a:buNone/>
            </a:pPr>
            <a:r>
              <a:rPr lang="en-US" altLang="zh-CN" sz="3600" b="1">
                <a:latin typeface="Times New Roman" pitchFamily="18" charset="0"/>
              </a:rPr>
              <a:t>   C. from, to, in   D. at, at, on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2651125" y="728663"/>
            <a:ext cx="57626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1400"/>
              <a:t> 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7356475" y="2349500"/>
            <a:ext cx="669925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1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autoUpdateAnimBg="0"/>
      <p:bldP spid="124932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2940050" y="1179513"/>
            <a:ext cx="3262313" cy="1143000"/>
          </a:xfrm>
          <a:noFill/>
          <a:ln/>
        </p:spPr>
        <p:txBody>
          <a:bodyPr/>
          <a:lstStyle/>
          <a:p>
            <a:r>
              <a:rPr lang="en-US" altLang="zh-CN" sz="5500" b="1">
                <a:solidFill>
                  <a:srgbClr val="0000CC"/>
                </a:solidFill>
              </a:rPr>
              <a:t>Homework</a:t>
            </a:r>
            <a:r>
              <a:rPr lang="en-US" altLang="zh-CN" sz="55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444500" y="2619375"/>
            <a:ext cx="8350250" cy="207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91281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1. Make an invitation card for your friend.</a:t>
            </a:r>
          </a:p>
          <a:p>
            <a:pPr>
              <a:lnSpc>
                <a:spcPct val="14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2. Write a conversation about invitation. </a:t>
            </a:r>
          </a:p>
        </p:txBody>
      </p:sp>
    </p:spTree>
  </p:cSld>
  <p:clrMapOvr>
    <a:masterClrMapping/>
  </p:clrMapOvr>
  <p:transition>
    <p:split orient="vert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23622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" descr="12rabbit01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5" y="3429000"/>
            <a:ext cx="39211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3581400" y="1600200"/>
            <a:ext cx="3352800" cy="1676400"/>
          </a:xfrm>
          <a:prstGeom prst="cloudCallout">
            <a:avLst>
              <a:gd name="adj1" fmla="val -87120"/>
              <a:gd name="adj2" fmla="val -790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b="1" i="1">
                <a:solidFill>
                  <a:srgbClr val="6600FF"/>
                </a:solidFill>
                <a:latin typeface="Comic Sans MS" pitchFamily="66" charset="0"/>
              </a:rPr>
              <a:t>Can</a:t>
            </a:r>
            <a:r>
              <a:rPr lang="en-US" altLang="zh-CN" sz="2800" b="1" i="1">
                <a:latin typeface="Comic Sans MS" pitchFamily="66" charset="0"/>
              </a:rPr>
              <a:t> you come to my party</a:t>
            </a:r>
            <a:r>
              <a:rPr lang="zh-CN" altLang="en-US" sz="2800" b="1" i="1">
                <a:latin typeface="Comic Sans MS" pitchFamily="66" charset="0"/>
              </a:rPr>
              <a:t>？</a:t>
            </a: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1676400" y="4038600"/>
            <a:ext cx="3962400" cy="1905000"/>
          </a:xfrm>
          <a:prstGeom prst="cloudCallout">
            <a:avLst>
              <a:gd name="adj1" fmla="val 72477"/>
              <a:gd name="adj2" fmla="val 225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b="1" i="1">
                <a:latin typeface="Comic Sans MS" pitchFamily="66" charset="0"/>
              </a:rPr>
              <a:t>Sorry ,I </a:t>
            </a:r>
            <a:r>
              <a:rPr lang="en-US" altLang="zh-CN" sz="2800" b="1" i="1">
                <a:solidFill>
                  <a:srgbClr val="FF9900"/>
                </a:solidFill>
                <a:latin typeface="Comic Sans MS" pitchFamily="66" charset="0"/>
              </a:rPr>
              <a:t>can’t.</a:t>
            </a:r>
            <a:r>
              <a:rPr lang="en-US" altLang="zh-CN" sz="2800" b="1" i="1">
                <a:latin typeface="Comic Sans MS" pitchFamily="66" charset="0"/>
              </a:rPr>
              <a:t> I </a:t>
            </a:r>
            <a:r>
              <a:rPr lang="en-US" altLang="zh-CN" sz="2800" b="1" i="1">
                <a:solidFill>
                  <a:srgbClr val="990033"/>
                </a:solidFill>
                <a:latin typeface="Comic Sans MS" pitchFamily="66" charset="0"/>
              </a:rPr>
              <a:t>have to</a:t>
            </a:r>
            <a:r>
              <a:rPr lang="en-US" altLang="zh-CN" sz="2800" b="1" i="1">
                <a:latin typeface="Comic Sans MS" pitchFamily="66" charset="0"/>
              </a:rPr>
              <a:t> go to the doctor.</a:t>
            </a:r>
          </a:p>
        </p:txBody>
      </p:sp>
      <p:pic>
        <p:nvPicPr>
          <p:cNvPr id="76806" name="Picture 6" descr="28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10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7" name="AutoShape 7"/>
          <p:cNvSpPr>
            <a:spLocks noChangeArrowheads="1"/>
          </p:cNvSpPr>
          <p:nvPr/>
        </p:nvSpPr>
        <p:spPr bwMode="auto">
          <a:xfrm>
            <a:off x="457200" y="2514600"/>
            <a:ext cx="2438400" cy="1219200"/>
          </a:xfrm>
          <a:prstGeom prst="flowChartPunchedTap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altLang="zh-CN" sz="4400" b="1" i="1">
                <a:solidFill>
                  <a:srgbClr val="4D4D4D"/>
                </a:solidFill>
                <a:latin typeface="Comic Sans MS" pitchFamily="66" charset="0"/>
              </a:rPr>
              <a:t>Can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5" grpId="0"/>
      <p:bldP spid="768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tu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373380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7" name="Picture 3" descr="tu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4038600" cy="294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4114800" y="685800"/>
            <a:ext cx="5029200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A:Can you</a:t>
            </a:r>
            <a:r>
              <a:rPr lang="en-US" altLang="zh-CN" sz="3200" b="1">
                <a:latin typeface="Times New Roman" pitchFamily="18" charset="0"/>
              </a:rPr>
              <a:t> come to my 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party?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B:I’m sorry.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 have to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help my mom.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685800" y="4419600"/>
            <a:ext cx="4267200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A: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Can you</a:t>
            </a:r>
            <a:r>
              <a:rPr lang="en-US" altLang="zh-CN" sz="3200" b="1">
                <a:latin typeface="Times New Roman" pitchFamily="18" charset="0"/>
              </a:rPr>
              <a:t> play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tennis ?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B: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Sure,I’d love to.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endParaRPr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</a:t>
            </a:r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auto">
          <a:xfrm>
            <a:off x="1676400" y="2819400"/>
            <a:ext cx="2438400" cy="1447800"/>
          </a:xfrm>
          <a:prstGeom prst="flowChartPunchedTap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Can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autoUpdateAnimBg="0"/>
      <p:bldP spid="77829" grpId="0" autoUpdateAnimBg="0"/>
      <p:bldP spid="778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tu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381000"/>
            <a:ext cx="3581400" cy="277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8851" name="Picture 3" descr="tu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3657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685800" y="533400"/>
            <a:ext cx="487680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A: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Can you</a:t>
            </a:r>
            <a:r>
              <a:rPr lang="en-US" altLang="zh-CN" sz="3200" b="1">
                <a:latin typeface="Times New Roman" pitchFamily="18" charset="0"/>
              </a:rPr>
              <a:t> come to 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 my party?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609600" y="1905000"/>
            <a:ext cx="4572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B: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Sure,I’d love to.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endParaRPr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4343400" y="3657600"/>
            <a:ext cx="51054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A:Can you</a:t>
            </a:r>
            <a:r>
              <a:rPr lang="en-US" altLang="zh-CN" sz="3200" b="1">
                <a:latin typeface="Times New Roman" pitchFamily="18" charset="0"/>
              </a:rPr>
              <a:t> go to the 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 mall?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B:I’m sorry. I’m going </a:t>
            </a:r>
          </a:p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en-US" altLang="zh-CN" sz="3200" b="1">
                <a:latin typeface="Times New Roman" pitchFamily="18" charset="0"/>
              </a:rPr>
              <a:t>  to the movies. </a:t>
            </a:r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auto">
          <a:xfrm>
            <a:off x="685800" y="2667000"/>
            <a:ext cx="3200400" cy="1447800"/>
          </a:xfrm>
          <a:prstGeom prst="flowChartPunchedTap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altLang="zh-CN" sz="4400" b="1">
                <a:latin typeface="Times New Roman" pitchFamily="18" charset="0"/>
              </a:rPr>
              <a:t>Can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utoUpdateAnimBg="0"/>
      <p:bldP spid="78853" grpId="0" autoUpdateAnimBg="0"/>
      <p:bldP spid="78854" grpId="0" autoUpdateAnimBg="0"/>
      <p:bldP spid="788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731838" y="728663"/>
            <a:ext cx="796766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altLang="zh-CN" sz="3600" b="1">
                <a:solidFill>
                  <a:srgbClr val="0000CC"/>
                </a:solidFill>
              </a:rPr>
              <a:t>Why can’t you come to the party?</a:t>
            </a:r>
            <a:endParaRPr lang="en-US" altLang="zh-CN" sz="3600">
              <a:solidFill>
                <a:srgbClr val="0000CC"/>
              </a:solidFill>
            </a:endParaRPr>
          </a:p>
        </p:txBody>
      </p:sp>
      <p:pic>
        <p:nvPicPr>
          <p:cNvPr id="79875" name="Picture 3" descr="IMG_18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719263"/>
            <a:ext cx="4416425" cy="377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595438" y="5768975"/>
            <a:ext cx="60483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92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85863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780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370138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273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845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417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98938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 b="1">
                <a:latin typeface="Times New Roman" pitchFamily="18" charset="0"/>
              </a:rPr>
              <a:t>I have to study for a test.</a:t>
            </a:r>
            <a:r>
              <a:rPr lang="en-US" altLang="zh-CN" sz="31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2183</Words>
  <Application>Microsoft Office PowerPoint</Application>
  <PresentationFormat>全屏显示(4:3)</PresentationFormat>
  <Paragraphs>348</Paragraphs>
  <Slides>55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3" baseType="lpstr">
      <vt:lpstr>Arial</vt:lpstr>
      <vt:lpstr>宋体</vt:lpstr>
      <vt:lpstr>Times New Roman</vt:lpstr>
      <vt:lpstr>Comic Sans MS</vt:lpstr>
      <vt:lpstr>楷体_GB2312</vt:lpstr>
      <vt:lpstr>黑体</vt:lpstr>
      <vt:lpstr>Wingdings</vt:lpstr>
      <vt:lpstr>默认设计模板</vt:lpstr>
      <vt:lpstr>PowerPoint 演示文稿</vt:lpstr>
      <vt:lpstr>PowerPoint 演示文稿</vt:lpstr>
      <vt:lpstr>PowerPoint 演示文稿</vt:lpstr>
      <vt:lpstr>Can you come to my party？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How to accept an invitation</vt:lpstr>
      <vt:lpstr>How to decline an invitation</vt:lpstr>
      <vt:lpstr>2a. Listen and circle can or can’t.</vt:lpstr>
      <vt:lpstr>2b. Listen again. Who can’t go to the party?          Why ?  Complete the chart.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填空</vt:lpstr>
      <vt:lpstr>单项选择</vt:lpstr>
      <vt:lpstr>PowerPoint 演示文稿</vt:lpstr>
      <vt:lpstr>PowerPoint 演示文稿</vt:lpstr>
      <vt:lpstr>Homework 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2015-08-12T06:49:43Z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